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65" r:id="rId2"/>
    <p:sldId id="270" r:id="rId3"/>
    <p:sldId id="281" r:id="rId4"/>
    <p:sldId id="309" r:id="rId5"/>
    <p:sldId id="302" r:id="rId6"/>
    <p:sldId id="310" r:id="rId7"/>
    <p:sldId id="311" r:id="rId8"/>
    <p:sldId id="312" r:id="rId9"/>
    <p:sldId id="313" r:id="rId10"/>
    <p:sldId id="315" r:id="rId11"/>
    <p:sldId id="314" r:id="rId12"/>
    <p:sldId id="317" r:id="rId13"/>
    <p:sldId id="318" r:id="rId14"/>
    <p:sldId id="319" r:id="rId15"/>
    <p:sldId id="295" r:id="rId16"/>
    <p:sldId id="293" r:id="rId17"/>
    <p:sldId id="299" r:id="rId18"/>
    <p:sldId id="301" r:id="rId19"/>
    <p:sldId id="300" r:id="rId20"/>
    <p:sldId id="296" r:id="rId21"/>
  </p:sldIdLst>
  <p:sldSz cx="9144000" cy="6858000" type="screen4x3"/>
  <p:notesSz cx="6883400" cy="9906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07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4131">
          <p15:clr>
            <a:srgbClr val="A4A3A4"/>
          </p15:clr>
        </p15:guide>
        <p15:guide id="4" pos="5057">
          <p15:clr>
            <a:srgbClr val="A4A3A4"/>
          </p15:clr>
        </p15:guide>
        <p15:guide id="5" pos="385">
          <p15:clr>
            <a:srgbClr val="A4A3A4"/>
          </p15:clr>
        </p15:guide>
        <p15:guide id="6" pos="29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3B"/>
    <a:srgbClr val="DDDDDD"/>
    <a:srgbClr val="5F5F5F"/>
    <a:srgbClr val="F8F8F8"/>
    <a:srgbClr val="FFCC00"/>
    <a:srgbClr val="FF9900"/>
    <a:srgbClr val="FF66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 autoAdjust="0"/>
    <p:restoredTop sz="94670" autoAdjust="0"/>
  </p:normalViewPr>
  <p:slideViewPr>
    <p:cSldViewPr snapToObjects="1">
      <p:cViewPr>
        <p:scale>
          <a:sx n="125" d="100"/>
          <a:sy n="125" d="100"/>
        </p:scale>
        <p:origin x="-1224" y="216"/>
      </p:cViewPr>
      <p:guideLst>
        <p:guide orient="horz" pos="1207"/>
        <p:guide orient="horz" pos="210"/>
        <p:guide orient="horz" pos="4131"/>
        <p:guide pos="5057"/>
        <p:guide pos="385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50"/>
    </p:cViewPr>
  </p:sorterViewPr>
  <p:notesViewPr>
    <p:cSldViewPr snapToObjects="1">
      <p:cViewPr varScale="1">
        <p:scale>
          <a:sx n="82" d="100"/>
          <a:sy n="82" d="100"/>
        </p:scale>
        <p:origin x="-3930" y="-72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36D18-5A82-4613-864F-0DC1F0FA960D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18969-DECD-4556-A513-FDE2F1E48DE4}">
      <dgm:prSet phldrT="[Texto]"/>
      <dgm:spPr/>
      <dgm:t>
        <a:bodyPr/>
        <a:lstStyle/>
        <a:p>
          <a:r>
            <a:rPr lang="pt-BR" dirty="0" smtClean="0"/>
            <a:t>Solicitação</a:t>
          </a:r>
          <a:endParaRPr lang="en-US" dirty="0"/>
        </a:p>
      </dgm:t>
    </dgm:pt>
    <dgm:pt modelId="{A89B3D46-B406-40B1-A3F4-9E817A0A768A}" type="parTrans" cxnId="{DE75A6C6-B869-4143-88DE-54CBB83CE3C1}">
      <dgm:prSet/>
      <dgm:spPr/>
      <dgm:t>
        <a:bodyPr/>
        <a:lstStyle/>
        <a:p>
          <a:endParaRPr lang="en-US"/>
        </a:p>
      </dgm:t>
    </dgm:pt>
    <dgm:pt modelId="{EE96D479-7B32-43FB-BF7A-B4B77C111D19}" type="sibTrans" cxnId="{DE75A6C6-B869-4143-88DE-54CBB83CE3C1}">
      <dgm:prSet/>
      <dgm:spPr/>
      <dgm:t>
        <a:bodyPr/>
        <a:lstStyle/>
        <a:p>
          <a:endParaRPr lang="en-US"/>
        </a:p>
      </dgm:t>
    </dgm:pt>
    <dgm:pt modelId="{777C42DF-1F6C-472B-8843-CF08790EEAF0}">
      <dgm:prSet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Ata/Contrato</a:t>
          </a:r>
          <a:endParaRPr lang="pt-BR" dirty="0">
            <a:solidFill>
              <a:schemeClr val="tx1"/>
            </a:solidFill>
          </a:endParaRPr>
        </a:p>
      </dgm:t>
    </dgm:pt>
    <dgm:pt modelId="{B866ABAF-34DD-439F-9B10-B04C06DEEF13}" type="sibTrans" cxnId="{3547059A-278C-455B-A55F-B9653E012697}">
      <dgm:prSet/>
      <dgm:spPr/>
      <dgm:t>
        <a:bodyPr/>
        <a:lstStyle/>
        <a:p>
          <a:endParaRPr lang="en-US"/>
        </a:p>
      </dgm:t>
    </dgm:pt>
    <dgm:pt modelId="{4B8D9753-38BB-42B7-A1C9-04AE326DFEF7}" type="parTrans" cxnId="{3547059A-278C-455B-A55F-B9653E012697}">
      <dgm:prSet/>
      <dgm:spPr/>
      <dgm:t>
        <a:bodyPr/>
        <a:lstStyle/>
        <a:p>
          <a:endParaRPr lang="en-US"/>
        </a:p>
      </dgm:t>
    </dgm:pt>
    <dgm:pt modelId="{9F990AC9-59F7-4AA9-8827-D29D1BF7E644}">
      <dgm:prSet phldrT="[Texto]"/>
      <dgm:spPr/>
      <dgm:t>
        <a:bodyPr/>
        <a:lstStyle/>
        <a:p>
          <a:r>
            <a:rPr lang="pt-BR" dirty="0" smtClean="0"/>
            <a:t>AF/Empenho</a:t>
          </a:r>
          <a:endParaRPr lang="en-US" dirty="0"/>
        </a:p>
      </dgm:t>
    </dgm:pt>
    <dgm:pt modelId="{ED23AC70-64E5-41A0-9861-DFF94BE7E395}" type="sibTrans" cxnId="{AF172BAC-2D71-4E7E-8A97-AF04FCB7594A}">
      <dgm:prSet/>
      <dgm:spPr/>
      <dgm:t>
        <a:bodyPr/>
        <a:lstStyle/>
        <a:p>
          <a:endParaRPr lang="en-US"/>
        </a:p>
      </dgm:t>
    </dgm:pt>
    <dgm:pt modelId="{E89DBC3A-FA54-4574-B041-AD29E74FC105}" type="parTrans" cxnId="{AF172BAC-2D71-4E7E-8A97-AF04FCB7594A}">
      <dgm:prSet/>
      <dgm:spPr/>
      <dgm:t>
        <a:bodyPr/>
        <a:lstStyle/>
        <a:p>
          <a:endParaRPr lang="en-US"/>
        </a:p>
      </dgm:t>
    </dgm:pt>
    <dgm:pt modelId="{EDE3B48C-3135-4DEF-94AC-C888C5BCD14C}">
      <dgm:prSet phldrT="[Texto]"/>
      <dgm:spPr/>
      <dgm:t>
        <a:bodyPr/>
        <a:lstStyle/>
        <a:p>
          <a:r>
            <a:rPr lang="pt-BR" smtClean="0"/>
            <a:t>Compra</a:t>
          </a:r>
          <a:endParaRPr lang="en-US" dirty="0"/>
        </a:p>
      </dgm:t>
    </dgm:pt>
    <dgm:pt modelId="{3831EBC8-9E0C-43B8-91D2-61B32FFD7966}" type="sibTrans" cxnId="{14BBA46D-43CD-4E3B-B6C0-534BDDC6DA48}">
      <dgm:prSet/>
      <dgm:spPr/>
      <dgm:t>
        <a:bodyPr/>
        <a:lstStyle/>
        <a:p>
          <a:endParaRPr lang="en-US"/>
        </a:p>
      </dgm:t>
    </dgm:pt>
    <dgm:pt modelId="{4C451808-8367-4A0B-A5A8-22CA04E07946}" type="parTrans" cxnId="{14BBA46D-43CD-4E3B-B6C0-534BDDC6DA48}">
      <dgm:prSet/>
      <dgm:spPr/>
      <dgm:t>
        <a:bodyPr/>
        <a:lstStyle/>
        <a:p>
          <a:endParaRPr lang="en-US"/>
        </a:p>
      </dgm:t>
    </dgm:pt>
    <dgm:pt modelId="{7FA3ABEC-07DA-4863-A000-E992857FF5FF}" type="pres">
      <dgm:prSet presAssocID="{CEB36D18-5A82-4613-864F-0DC1F0FA96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CAF20F-07F9-4DB9-8D89-CF7D40740CA8}" type="pres">
      <dgm:prSet presAssocID="{C7218969-DECD-4556-A513-FDE2F1E48DE4}" presName="Name5" presStyleLbl="vennNode1" presStyleIdx="0" presStyleCnt="4" custLinFactNeighborX="3346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594C5-2EBE-49C1-BFBF-2CBE246937CC}" type="pres">
      <dgm:prSet presAssocID="{EE96D479-7B32-43FB-BF7A-B4B77C111D19}" presName="space" presStyleCnt="0"/>
      <dgm:spPr/>
    </dgm:pt>
    <dgm:pt modelId="{F6814D1A-D709-4A8E-B019-9FBFB7886144}" type="pres">
      <dgm:prSet presAssocID="{EDE3B48C-3135-4DEF-94AC-C888C5BCD14C}" presName="Name5" presStyleLbl="vennNode1" presStyleIdx="1" presStyleCnt="4" custLinFactX="20188" custLinFactNeighborX="100000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27F8D-EC39-4E47-BEA5-EB1CB5BCA38A}" type="pres">
      <dgm:prSet presAssocID="{3831EBC8-9E0C-43B8-91D2-61B32FFD7966}" presName="space" presStyleCnt="0"/>
      <dgm:spPr/>
    </dgm:pt>
    <dgm:pt modelId="{FEC4FBD7-3094-4396-ADD4-CD4C3872AAF1}" type="pres">
      <dgm:prSet presAssocID="{9F990AC9-59F7-4AA9-8827-D29D1BF7E644}" presName="Name5" presStyleLbl="vennNode1" presStyleIdx="2" presStyleCnt="4" custLinFactX="64286" custLinFactNeighborX="100000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32C96-77E8-4139-B815-E08C0C2DFEF2}" type="pres">
      <dgm:prSet presAssocID="{ED23AC70-64E5-41A0-9861-DFF94BE7E395}" presName="space" presStyleCnt="0"/>
      <dgm:spPr/>
    </dgm:pt>
    <dgm:pt modelId="{06F7F6D9-EAD5-42D9-8B65-266BC31109B0}" type="pres">
      <dgm:prSet presAssocID="{777C42DF-1F6C-472B-8843-CF08790EEAF0}" presName="Name5" presStyleLbl="vennNode1" presStyleIdx="3" presStyleCnt="4" custLinFactX="-98997" custLinFactNeighborX="-100000" custLinFactNeighborY="60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172BAC-2D71-4E7E-8A97-AF04FCB7594A}" srcId="{CEB36D18-5A82-4613-864F-0DC1F0FA960D}" destId="{9F990AC9-59F7-4AA9-8827-D29D1BF7E644}" srcOrd="2" destOrd="0" parTransId="{E89DBC3A-FA54-4574-B041-AD29E74FC105}" sibTransId="{ED23AC70-64E5-41A0-9861-DFF94BE7E395}"/>
    <dgm:cxn modelId="{4B06D6CD-0DAD-40FE-ACB6-A1BEB212BA41}" type="presOf" srcId="{9F990AC9-59F7-4AA9-8827-D29D1BF7E644}" destId="{FEC4FBD7-3094-4396-ADD4-CD4C3872AAF1}" srcOrd="0" destOrd="0" presId="urn:microsoft.com/office/officeart/2005/8/layout/venn3"/>
    <dgm:cxn modelId="{DE75A6C6-B869-4143-88DE-54CBB83CE3C1}" srcId="{CEB36D18-5A82-4613-864F-0DC1F0FA960D}" destId="{C7218969-DECD-4556-A513-FDE2F1E48DE4}" srcOrd="0" destOrd="0" parTransId="{A89B3D46-B406-40B1-A3F4-9E817A0A768A}" sibTransId="{EE96D479-7B32-43FB-BF7A-B4B77C111D19}"/>
    <dgm:cxn modelId="{CAAE91C8-FB5B-4960-88D7-C56E6B7ABB78}" type="presOf" srcId="{C7218969-DECD-4556-A513-FDE2F1E48DE4}" destId="{07CAF20F-07F9-4DB9-8D89-CF7D40740CA8}" srcOrd="0" destOrd="0" presId="urn:microsoft.com/office/officeart/2005/8/layout/venn3"/>
    <dgm:cxn modelId="{3547059A-278C-455B-A55F-B9653E012697}" srcId="{CEB36D18-5A82-4613-864F-0DC1F0FA960D}" destId="{777C42DF-1F6C-472B-8843-CF08790EEAF0}" srcOrd="3" destOrd="0" parTransId="{4B8D9753-38BB-42B7-A1C9-04AE326DFEF7}" sibTransId="{B866ABAF-34DD-439F-9B10-B04C06DEEF13}"/>
    <dgm:cxn modelId="{EC4481EC-B4AF-4920-BBAC-779896883E8B}" type="presOf" srcId="{EDE3B48C-3135-4DEF-94AC-C888C5BCD14C}" destId="{F6814D1A-D709-4A8E-B019-9FBFB7886144}" srcOrd="0" destOrd="0" presId="urn:microsoft.com/office/officeart/2005/8/layout/venn3"/>
    <dgm:cxn modelId="{14BBA46D-43CD-4E3B-B6C0-534BDDC6DA48}" srcId="{CEB36D18-5A82-4613-864F-0DC1F0FA960D}" destId="{EDE3B48C-3135-4DEF-94AC-C888C5BCD14C}" srcOrd="1" destOrd="0" parTransId="{4C451808-8367-4A0B-A5A8-22CA04E07946}" sibTransId="{3831EBC8-9E0C-43B8-91D2-61B32FFD7966}"/>
    <dgm:cxn modelId="{54BEEC10-328C-4149-AA18-F26D64D75621}" type="presOf" srcId="{CEB36D18-5A82-4613-864F-0DC1F0FA960D}" destId="{7FA3ABEC-07DA-4863-A000-E992857FF5FF}" srcOrd="0" destOrd="0" presId="urn:microsoft.com/office/officeart/2005/8/layout/venn3"/>
    <dgm:cxn modelId="{8C4B9EE3-A15F-4649-85F4-B34825B7905D}" type="presOf" srcId="{777C42DF-1F6C-472B-8843-CF08790EEAF0}" destId="{06F7F6D9-EAD5-42D9-8B65-266BC31109B0}" srcOrd="0" destOrd="0" presId="urn:microsoft.com/office/officeart/2005/8/layout/venn3"/>
    <dgm:cxn modelId="{3C707F78-28B3-4D11-970F-CB5DF6931A45}" type="presParOf" srcId="{7FA3ABEC-07DA-4863-A000-E992857FF5FF}" destId="{07CAF20F-07F9-4DB9-8D89-CF7D40740CA8}" srcOrd="0" destOrd="0" presId="urn:microsoft.com/office/officeart/2005/8/layout/venn3"/>
    <dgm:cxn modelId="{09305864-5AC3-47F9-BC41-C9DD3B93ED9E}" type="presParOf" srcId="{7FA3ABEC-07DA-4863-A000-E992857FF5FF}" destId="{AB2594C5-2EBE-49C1-BFBF-2CBE246937CC}" srcOrd="1" destOrd="0" presId="urn:microsoft.com/office/officeart/2005/8/layout/venn3"/>
    <dgm:cxn modelId="{2F42FFBE-D3B1-40FF-A072-B1E729940442}" type="presParOf" srcId="{7FA3ABEC-07DA-4863-A000-E992857FF5FF}" destId="{F6814D1A-D709-4A8E-B019-9FBFB7886144}" srcOrd="2" destOrd="0" presId="urn:microsoft.com/office/officeart/2005/8/layout/venn3"/>
    <dgm:cxn modelId="{9C359C98-46BC-4B17-B302-B565CF54C049}" type="presParOf" srcId="{7FA3ABEC-07DA-4863-A000-E992857FF5FF}" destId="{8C427F8D-EC39-4E47-BEA5-EB1CB5BCA38A}" srcOrd="3" destOrd="0" presId="urn:microsoft.com/office/officeart/2005/8/layout/venn3"/>
    <dgm:cxn modelId="{15D6E603-BD4B-42F1-AC7A-6297DC98DCAF}" type="presParOf" srcId="{7FA3ABEC-07DA-4863-A000-E992857FF5FF}" destId="{FEC4FBD7-3094-4396-ADD4-CD4C3872AAF1}" srcOrd="4" destOrd="0" presId="urn:microsoft.com/office/officeart/2005/8/layout/venn3"/>
    <dgm:cxn modelId="{629FD5B9-B591-42D7-A734-AA299035EB35}" type="presParOf" srcId="{7FA3ABEC-07DA-4863-A000-E992857FF5FF}" destId="{C0032C96-77E8-4139-B815-E08C0C2DFEF2}" srcOrd="5" destOrd="0" presId="urn:microsoft.com/office/officeart/2005/8/layout/venn3"/>
    <dgm:cxn modelId="{7C4A341D-787D-4142-980C-720E1A938FC1}" type="presParOf" srcId="{7FA3ABEC-07DA-4863-A000-E992857FF5FF}" destId="{06F7F6D9-EAD5-42D9-8B65-266BC31109B0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B36D18-5A82-4613-864F-0DC1F0FA960D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18969-DECD-4556-A513-FDE2F1E48DE4}">
      <dgm:prSet phldrT="[Texto]"/>
      <dgm:spPr/>
      <dgm:t>
        <a:bodyPr/>
        <a:lstStyle/>
        <a:p>
          <a:r>
            <a:rPr lang="pt-BR" dirty="0" smtClean="0"/>
            <a:t>Solicitação</a:t>
          </a:r>
          <a:endParaRPr lang="en-US" dirty="0"/>
        </a:p>
      </dgm:t>
    </dgm:pt>
    <dgm:pt modelId="{A89B3D46-B406-40B1-A3F4-9E817A0A768A}" type="parTrans" cxnId="{DE75A6C6-B869-4143-88DE-54CBB83CE3C1}">
      <dgm:prSet/>
      <dgm:spPr/>
      <dgm:t>
        <a:bodyPr/>
        <a:lstStyle/>
        <a:p>
          <a:endParaRPr lang="en-US"/>
        </a:p>
      </dgm:t>
    </dgm:pt>
    <dgm:pt modelId="{EE96D479-7B32-43FB-BF7A-B4B77C111D19}" type="sibTrans" cxnId="{DE75A6C6-B869-4143-88DE-54CBB83CE3C1}">
      <dgm:prSet/>
      <dgm:spPr/>
      <dgm:t>
        <a:bodyPr/>
        <a:lstStyle/>
        <a:p>
          <a:endParaRPr lang="en-US"/>
        </a:p>
      </dgm:t>
    </dgm:pt>
    <dgm:pt modelId="{7FA3ABEC-07DA-4863-A000-E992857FF5FF}" type="pres">
      <dgm:prSet presAssocID="{CEB36D18-5A82-4613-864F-0DC1F0FA96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CAF20F-07F9-4DB9-8D89-CF7D40740CA8}" type="pres">
      <dgm:prSet presAssocID="{C7218969-DECD-4556-A513-FDE2F1E48DE4}" presName="Name5" presStyleLbl="vennNode1" presStyleIdx="0" presStyleCnt="1" custLinFactNeighborX="3346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4E0FAA-ACE3-45CD-82C9-87A873222283}" type="presOf" srcId="{C7218969-DECD-4556-A513-FDE2F1E48DE4}" destId="{07CAF20F-07F9-4DB9-8D89-CF7D40740CA8}" srcOrd="0" destOrd="0" presId="urn:microsoft.com/office/officeart/2005/8/layout/venn3"/>
    <dgm:cxn modelId="{DE75A6C6-B869-4143-88DE-54CBB83CE3C1}" srcId="{CEB36D18-5A82-4613-864F-0DC1F0FA960D}" destId="{C7218969-DECD-4556-A513-FDE2F1E48DE4}" srcOrd="0" destOrd="0" parTransId="{A89B3D46-B406-40B1-A3F4-9E817A0A768A}" sibTransId="{EE96D479-7B32-43FB-BF7A-B4B77C111D19}"/>
    <dgm:cxn modelId="{54FA3F7F-AAA6-47DC-B00C-E155F389B882}" type="presOf" srcId="{CEB36D18-5A82-4613-864F-0DC1F0FA960D}" destId="{7FA3ABEC-07DA-4863-A000-E992857FF5FF}" srcOrd="0" destOrd="0" presId="urn:microsoft.com/office/officeart/2005/8/layout/venn3"/>
    <dgm:cxn modelId="{21C82E49-8030-41B8-99C6-F522D66B61A0}" type="presParOf" srcId="{7FA3ABEC-07DA-4863-A000-E992857FF5FF}" destId="{07CAF20F-07F9-4DB9-8D89-CF7D40740CA8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B36D18-5A82-4613-864F-0DC1F0FA960D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18969-DECD-4556-A513-FDE2F1E48DE4}">
      <dgm:prSet phldrT="[Texto]"/>
      <dgm:spPr/>
      <dgm:t>
        <a:bodyPr/>
        <a:lstStyle/>
        <a:p>
          <a:r>
            <a:rPr lang="pt-BR" dirty="0" smtClean="0"/>
            <a:t>Compra</a:t>
          </a:r>
          <a:endParaRPr lang="en-US" dirty="0"/>
        </a:p>
      </dgm:t>
    </dgm:pt>
    <dgm:pt modelId="{A89B3D46-B406-40B1-A3F4-9E817A0A768A}" type="parTrans" cxnId="{DE75A6C6-B869-4143-88DE-54CBB83CE3C1}">
      <dgm:prSet/>
      <dgm:spPr/>
      <dgm:t>
        <a:bodyPr/>
        <a:lstStyle/>
        <a:p>
          <a:endParaRPr lang="en-US"/>
        </a:p>
      </dgm:t>
    </dgm:pt>
    <dgm:pt modelId="{EE96D479-7B32-43FB-BF7A-B4B77C111D19}" type="sibTrans" cxnId="{DE75A6C6-B869-4143-88DE-54CBB83CE3C1}">
      <dgm:prSet/>
      <dgm:spPr/>
      <dgm:t>
        <a:bodyPr/>
        <a:lstStyle/>
        <a:p>
          <a:endParaRPr lang="en-US"/>
        </a:p>
      </dgm:t>
    </dgm:pt>
    <dgm:pt modelId="{7FA3ABEC-07DA-4863-A000-E992857FF5FF}" type="pres">
      <dgm:prSet presAssocID="{CEB36D18-5A82-4613-864F-0DC1F0FA96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CAF20F-07F9-4DB9-8D89-CF7D40740CA8}" type="pres">
      <dgm:prSet presAssocID="{C7218969-DECD-4556-A513-FDE2F1E48DE4}" presName="Name5" presStyleLbl="vennNode1" presStyleIdx="0" presStyleCnt="1" custLinFactNeighborX="3346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8C4216-5F7D-477A-BF94-DABE64AAF26C}" type="presOf" srcId="{CEB36D18-5A82-4613-864F-0DC1F0FA960D}" destId="{7FA3ABEC-07DA-4863-A000-E992857FF5FF}" srcOrd="0" destOrd="0" presId="urn:microsoft.com/office/officeart/2005/8/layout/venn3"/>
    <dgm:cxn modelId="{A0608F63-3D0E-4FEC-B8DD-2F0A3EF09D18}" type="presOf" srcId="{C7218969-DECD-4556-A513-FDE2F1E48DE4}" destId="{07CAF20F-07F9-4DB9-8D89-CF7D40740CA8}" srcOrd="0" destOrd="0" presId="urn:microsoft.com/office/officeart/2005/8/layout/venn3"/>
    <dgm:cxn modelId="{DE75A6C6-B869-4143-88DE-54CBB83CE3C1}" srcId="{CEB36D18-5A82-4613-864F-0DC1F0FA960D}" destId="{C7218969-DECD-4556-A513-FDE2F1E48DE4}" srcOrd="0" destOrd="0" parTransId="{A89B3D46-B406-40B1-A3F4-9E817A0A768A}" sibTransId="{EE96D479-7B32-43FB-BF7A-B4B77C111D19}"/>
    <dgm:cxn modelId="{8268B17D-1AFA-49C6-8D39-E45BD5A6D1A5}" type="presParOf" srcId="{7FA3ABEC-07DA-4863-A000-E992857FF5FF}" destId="{07CAF20F-07F9-4DB9-8D89-CF7D40740CA8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B36D18-5A82-4613-864F-0DC1F0FA960D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18969-DECD-4556-A513-FDE2F1E48DE4}">
      <dgm:prSet phldrT="[Texto]"/>
      <dgm:spPr/>
      <dgm:t>
        <a:bodyPr/>
        <a:lstStyle/>
        <a:p>
          <a:r>
            <a:rPr lang="pt-BR" dirty="0" smtClean="0"/>
            <a:t>AF/Empenho</a:t>
          </a:r>
          <a:endParaRPr lang="en-US" dirty="0"/>
        </a:p>
      </dgm:t>
    </dgm:pt>
    <dgm:pt modelId="{A89B3D46-B406-40B1-A3F4-9E817A0A768A}" type="parTrans" cxnId="{DE75A6C6-B869-4143-88DE-54CBB83CE3C1}">
      <dgm:prSet/>
      <dgm:spPr/>
      <dgm:t>
        <a:bodyPr/>
        <a:lstStyle/>
        <a:p>
          <a:endParaRPr lang="en-US"/>
        </a:p>
      </dgm:t>
    </dgm:pt>
    <dgm:pt modelId="{EE96D479-7B32-43FB-BF7A-B4B77C111D19}" type="sibTrans" cxnId="{DE75A6C6-B869-4143-88DE-54CBB83CE3C1}">
      <dgm:prSet/>
      <dgm:spPr/>
      <dgm:t>
        <a:bodyPr/>
        <a:lstStyle/>
        <a:p>
          <a:endParaRPr lang="en-US"/>
        </a:p>
      </dgm:t>
    </dgm:pt>
    <dgm:pt modelId="{7FA3ABEC-07DA-4863-A000-E992857FF5FF}" type="pres">
      <dgm:prSet presAssocID="{CEB36D18-5A82-4613-864F-0DC1F0FA96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CAF20F-07F9-4DB9-8D89-CF7D40740CA8}" type="pres">
      <dgm:prSet presAssocID="{C7218969-DECD-4556-A513-FDE2F1E48DE4}" presName="Name5" presStyleLbl="vennNode1" presStyleIdx="0" presStyleCnt="1" custLinFactNeighborX="3346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75A6C6-B869-4143-88DE-54CBB83CE3C1}" srcId="{CEB36D18-5A82-4613-864F-0DC1F0FA960D}" destId="{C7218969-DECD-4556-A513-FDE2F1E48DE4}" srcOrd="0" destOrd="0" parTransId="{A89B3D46-B406-40B1-A3F4-9E817A0A768A}" sibTransId="{EE96D479-7B32-43FB-BF7A-B4B77C111D19}"/>
    <dgm:cxn modelId="{69584569-62EF-49F0-8F9B-2B8FB51A9858}" type="presOf" srcId="{CEB36D18-5A82-4613-864F-0DC1F0FA960D}" destId="{7FA3ABEC-07DA-4863-A000-E992857FF5FF}" srcOrd="0" destOrd="0" presId="urn:microsoft.com/office/officeart/2005/8/layout/venn3"/>
    <dgm:cxn modelId="{88247104-E113-4A61-9AB5-DD1B910994FA}" type="presOf" srcId="{C7218969-DECD-4556-A513-FDE2F1E48DE4}" destId="{07CAF20F-07F9-4DB9-8D89-CF7D40740CA8}" srcOrd="0" destOrd="0" presId="urn:microsoft.com/office/officeart/2005/8/layout/venn3"/>
    <dgm:cxn modelId="{1CA58A56-3B57-4603-856D-35D60E2D7FEE}" type="presParOf" srcId="{7FA3ABEC-07DA-4863-A000-E992857FF5FF}" destId="{07CAF20F-07F9-4DB9-8D89-CF7D40740CA8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B36D18-5A82-4613-864F-0DC1F0FA960D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18969-DECD-4556-A513-FDE2F1E48DE4}">
      <dgm:prSet phldrT="[Texto]"/>
      <dgm:spPr/>
      <dgm:t>
        <a:bodyPr/>
        <a:lstStyle/>
        <a:p>
          <a:r>
            <a:rPr lang="pt-BR" dirty="0" smtClean="0"/>
            <a:t>Ata/Contrato</a:t>
          </a:r>
          <a:endParaRPr lang="en-US" dirty="0"/>
        </a:p>
      </dgm:t>
    </dgm:pt>
    <dgm:pt modelId="{A89B3D46-B406-40B1-A3F4-9E817A0A768A}" type="parTrans" cxnId="{DE75A6C6-B869-4143-88DE-54CBB83CE3C1}">
      <dgm:prSet/>
      <dgm:spPr/>
      <dgm:t>
        <a:bodyPr/>
        <a:lstStyle/>
        <a:p>
          <a:endParaRPr lang="en-US"/>
        </a:p>
      </dgm:t>
    </dgm:pt>
    <dgm:pt modelId="{EE96D479-7B32-43FB-BF7A-B4B77C111D19}" type="sibTrans" cxnId="{DE75A6C6-B869-4143-88DE-54CBB83CE3C1}">
      <dgm:prSet/>
      <dgm:spPr/>
      <dgm:t>
        <a:bodyPr/>
        <a:lstStyle/>
        <a:p>
          <a:endParaRPr lang="en-US"/>
        </a:p>
      </dgm:t>
    </dgm:pt>
    <dgm:pt modelId="{7FA3ABEC-07DA-4863-A000-E992857FF5FF}" type="pres">
      <dgm:prSet presAssocID="{CEB36D18-5A82-4613-864F-0DC1F0FA96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CAF20F-07F9-4DB9-8D89-CF7D40740CA8}" type="pres">
      <dgm:prSet presAssocID="{C7218969-DECD-4556-A513-FDE2F1E48DE4}" presName="Name5" presStyleLbl="vennNode1" presStyleIdx="0" presStyleCnt="1" custLinFactNeighborX="3346" custLinFactNeighborY="-52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75A6C6-B869-4143-88DE-54CBB83CE3C1}" srcId="{CEB36D18-5A82-4613-864F-0DC1F0FA960D}" destId="{C7218969-DECD-4556-A513-FDE2F1E48DE4}" srcOrd="0" destOrd="0" parTransId="{A89B3D46-B406-40B1-A3F4-9E817A0A768A}" sibTransId="{EE96D479-7B32-43FB-BF7A-B4B77C111D19}"/>
    <dgm:cxn modelId="{E2B46BF3-093D-44E0-99AF-E5C69CDA9CF2}" type="presOf" srcId="{CEB36D18-5A82-4613-864F-0DC1F0FA960D}" destId="{7FA3ABEC-07DA-4863-A000-E992857FF5FF}" srcOrd="0" destOrd="0" presId="urn:microsoft.com/office/officeart/2005/8/layout/venn3"/>
    <dgm:cxn modelId="{2A69DA63-3CFA-4CDD-8EFF-266331C50051}" type="presOf" srcId="{C7218969-DECD-4556-A513-FDE2F1E48DE4}" destId="{07CAF20F-07F9-4DB9-8D89-CF7D40740CA8}" srcOrd="0" destOrd="0" presId="urn:microsoft.com/office/officeart/2005/8/layout/venn3"/>
    <dgm:cxn modelId="{2AF00797-0617-429B-826D-358CB17166BD}" type="presParOf" srcId="{7FA3ABEC-07DA-4863-A000-E992857FF5FF}" destId="{07CAF20F-07F9-4DB9-8D89-CF7D40740CA8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AF20F-07F9-4DB9-8D89-CF7D40740CA8}">
      <dsp:nvSpPr>
        <dsp:cNvPr id="0" name=""/>
        <dsp:cNvSpPr/>
      </dsp:nvSpPr>
      <dsp:spPr>
        <a:xfrm>
          <a:off x="13986" y="403164"/>
          <a:ext cx="1819094" cy="18190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111" tIns="17780" rIns="10011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Solicitação</a:t>
          </a:r>
          <a:endParaRPr lang="en-US" sz="1400" kern="1200" dirty="0"/>
        </a:p>
      </dsp:txBody>
      <dsp:txXfrm>
        <a:off x="280386" y="669564"/>
        <a:ext cx="1286294" cy="1286294"/>
      </dsp:txXfrm>
    </dsp:sp>
    <dsp:sp modelId="{F6814D1A-D709-4A8E-B019-9FBFB7886144}">
      <dsp:nvSpPr>
        <dsp:cNvPr id="0" name=""/>
        <dsp:cNvSpPr/>
      </dsp:nvSpPr>
      <dsp:spPr>
        <a:xfrm>
          <a:off x="2188145" y="403164"/>
          <a:ext cx="1819094" cy="18190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111" tIns="17780" rIns="10011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/>
            <a:t>Compra</a:t>
          </a:r>
          <a:endParaRPr lang="en-US" sz="1400" kern="1200" dirty="0"/>
        </a:p>
      </dsp:txBody>
      <dsp:txXfrm>
        <a:off x="2454545" y="669564"/>
        <a:ext cx="1286294" cy="1286294"/>
      </dsp:txXfrm>
    </dsp:sp>
    <dsp:sp modelId="{FEC4FBD7-3094-4396-ADD4-CD4C3872AAF1}">
      <dsp:nvSpPr>
        <dsp:cNvPr id="0" name=""/>
        <dsp:cNvSpPr/>
      </dsp:nvSpPr>
      <dsp:spPr>
        <a:xfrm>
          <a:off x="4369451" y="403164"/>
          <a:ext cx="1819094" cy="18190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111" tIns="17780" rIns="10011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AF/Empenho</a:t>
          </a:r>
          <a:endParaRPr lang="en-US" sz="1400" kern="1200" dirty="0"/>
        </a:p>
      </dsp:txBody>
      <dsp:txXfrm>
        <a:off x="4635851" y="669564"/>
        <a:ext cx="1286294" cy="1286294"/>
      </dsp:txXfrm>
    </dsp:sp>
    <dsp:sp modelId="{06F7F6D9-EAD5-42D9-8B65-266BC31109B0}">
      <dsp:nvSpPr>
        <dsp:cNvPr id="0" name=""/>
        <dsp:cNvSpPr/>
      </dsp:nvSpPr>
      <dsp:spPr>
        <a:xfrm>
          <a:off x="2202971" y="2472292"/>
          <a:ext cx="1819094" cy="18190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111" tIns="17780" rIns="10011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Ata/Contrato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469371" y="2738692"/>
        <a:ext cx="1286294" cy="1286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AF20F-07F9-4DB9-8D89-CF7D40740CA8}">
      <dsp:nvSpPr>
        <dsp:cNvPr id="0" name=""/>
        <dsp:cNvSpPr/>
      </dsp:nvSpPr>
      <dsp:spPr>
        <a:xfrm>
          <a:off x="271319" y="0"/>
          <a:ext cx="1887959" cy="18879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01" tIns="22860" rIns="103901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Solicitação</a:t>
          </a:r>
          <a:endParaRPr lang="en-US" sz="1800" kern="1200" dirty="0"/>
        </a:p>
      </dsp:txBody>
      <dsp:txXfrm>
        <a:off x="547804" y="276485"/>
        <a:ext cx="1334989" cy="13349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AF20F-07F9-4DB9-8D89-CF7D40740CA8}">
      <dsp:nvSpPr>
        <dsp:cNvPr id="0" name=""/>
        <dsp:cNvSpPr/>
      </dsp:nvSpPr>
      <dsp:spPr>
        <a:xfrm>
          <a:off x="271319" y="0"/>
          <a:ext cx="1887959" cy="18879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01" tIns="30480" rIns="1039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Compra</a:t>
          </a:r>
          <a:endParaRPr lang="en-US" sz="2400" kern="1200" dirty="0"/>
        </a:p>
      </dsp:txBody>
      <dsp:txXfrm>
        <a:off x="547804" y="276485"/>
        <a:ext cx="1334989" cy="13349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AF20F-07F9-4DB9-8D89-CF7D40740CA8}">
      <dsp:nvSpPr>
        <dsp:cNvPr id="0" name=""/>
        <dsp:cNvSpPr/>
      </dsp:nvSpPr>
      <dsp:spPr>
        <a:xfrm>
          <a:off x="271319" y="0"/>
          <a:ext cx="1887959" cy="18879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01" tIns="19050" rIns="103901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AF/Empenho</a:t>
          </a:r>
          <a:endParaRPr lang="en-US" sz="1500" kern="1200" dirty="0"/>
        </a:p>
      </dsp:txBody>
      <dsp:txXfrm>
        <a:off x="547804" y="276485"/>
        <a:ext cx="1334989" cy="13349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AF20F-07F9-4DB9-8D89-CF7D40740CA8}">
      <dsp:nvSpPr>
        <dsp:cNvPr id="0" name=""/>
        <dsp:cNvSpPr/>
      </dsp:nvSpPr>
      <dsp:spPr>
        <a:xfrm>
          <a:off x="271319" y="0"/>
          <a:ext cx="1887959" cy="18879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901" tIns="19050" rIns="103901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Ata/Contrato</a:t>
          </a:r>
          <a:endParaRPr lang="en-US" sz="1500" kern="1200" dirty="0"/>
        </a:p>
      </dsp:txBody>
      <dsp:txXfrm>
        <a:off x="547804" y="276485"/>
        <a:ext cx="1334989" cy="1334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9F241349-20FA-4154-BE01-94830040C98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205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D29D86A-803C-4E8A-B3AF-3225A848271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49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4392613"/>
            <a:ext cx="5703888" cy="1068387"/>
          </a:xfrm>
        </p:spPr>
        <p:txBody>
          <a:bodyPr anchor="b"/>
          <a:lstStyle>
            <a:lvl1pPr marL="0" indent="0">
              <a:lnSpc>
                <a:spcPts val="2000"/>
              </a:lnSpc>
              <a:spcBef>
                <a:spcPct val="0"/>
              </a:spcBef>
              <a:buFont typeface="Wingdings" pitchFamily="2" charset="2"/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s-ES_tradnl" noProof="0" smtClean="0"/>
              <a:t>Haga clic para modificar el estilo de subtítulo del patrón</a:t>
            </a:r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12800" y="2016125"/>
            <a:ext cx="5703888" cy="2276475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>
              <a:lnSpc>
                <a:spcPts val="3700"/>
              </a:lnSpc>
              <a:defRPr sz="3500"/>
            </a:lvl1pPr>
          </a:lstStyle>
          <a:p>
            <a:pPr lvl="0"/>
            <a:r>
              <a:rPr lang="en-US" noProof="0" smtClean="0"/>
              <a:t>HAGA CLIC PARA CAMBIAR EL ESTILO DEL TÍTULO 	</a:t>
            </a:r>
          </a:p>
        </p:txBody>
      </p:sp>
      <p:pic>
        <p:nvPicPr>
          <p:cNvPr id="7" name="Imagem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74821"/>
            <a:ext cx="936104" cy="1296144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188640"/>
            <a:ext cx="771914" cy="1323280"/>
          </a:xfrm>
          <a:prstGeom prst="rect">
            <a:avLst/>
          </a:prstGeom>
        </p:spPr>
      </p:pic>
      <p:sp>
        <p:nvSpPr>
          <p:cNvPr id="3" name="CaixaDeTexto 2"/>
          <p:cNvSpPr txBox="1"/>
          <p:nvPr userDrawn="1"/>
        </p:nvSpPr>
        <p:spPr>
          <a:xfrm>
            <a:off x="2411760" y="476672"/>
            <a:ext cx="4301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/>
              <a:t>VICE REITORIA EXECUTA DE ADMINISTRAÇÃO</a:t>
            </a:r>
          </a:p>
          <a:p>
            <a:pPr algn="ctr"/>
            <a:r>
              <a:rPr lang="pt-BR" sz="1200" dirty="0" smtClean="0"/>
              <a:t>DIRETORIA GERAL DA ADMINISTRAÇÃO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750501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 userDrawn="1"/>
        </p:nvSpPr>
        <p:spPr bwMode="auto">
          <a:xfrm>
            <a:off x="498475" y="260350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rtl="0" eaLnBrk="0" fontAlgn="base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algn="l" rtl="0" eaLnBrk="0" fontAlgn="base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algn="l" rtl="0" eaLnBrk="0" fontAlgn="base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algn="l" rtl="0" eaLnBrk="0" fontAlgn="base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4572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9144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13716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1828800" algn="l" rtl="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defRPr/>
            </a:pPr>
            <a:r>
              <a:rPr lang="pt-BR" sz="1600" dirty="0" smtClean="0">
                <a:solidFill>
                  <a:schemeClr val="accent1"/>
                </a:solidFill>
              </a:rPr>
              <a:t>Clique para editar o título mestre</a:t>
            </a:r>
            <a:endParaRPr lang="pt-BR" sz="1600" dirty="0">
              <a:solidFill>
                <a:schemeClr val="accent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5F73B-D85F-49BF-8A4C-A6EF2035CF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0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143625" y="536575"/>
            <a:ext cx="1884363" cy="607536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88950" y="536575"/>
            <a:ext cx="5502275" cy="607536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271D8-6220-48C5-8BB9-64D8462A59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1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620B0-DAB8-4B89-86BC-34E5A6A71C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71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8FE22-2B8F-4F66-BDF1-4796056E12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53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8950" y="1916113"/>
            <a:ext cx="3692525" cy="469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333875" y="1916113"/>
            <a:ext cx="3694113" cy="469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9076C-74AB-4171-8AF4-F6858A969C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50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FD06-0B58-47CA-9186-2274826042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59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8ED48-C5E3-4C95-A0EB-68439EDB8C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708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0DC0F-8153-4722-8D8D-AF61D16698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546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4FFEB-1008-4628-993B-2DEF8308ABE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81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F3089-BF14-4857-8A9C-3B26152FD7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02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536575"/>
            <a:ext cx="7539038" cy="135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27"/>
          <p:cNvSpPr>
            <a:spLocks noChangeArrowheads="1"/>
          </p:cNvSpPr>
          <p:nvPr userDrawn="1"/>
        </p:nvSpPr>
        <p:spPr bwMode="auto">
          <a:xfrm>
            <a:off x="8288338" y="6378575"/>
            <a:ext cx="855662" cy="1793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pt-BR"/>
          </a:p>
        </p:txBody>
      </p:sp>
      <p:sp>
        <p:nvSpPr>
          <p:cNvPr id="1028" name="Rectangle 28"/>
          <p:cNvSpPr>
            <a:spLocks noChangeArrowheads="1"/>
          </p:cNvSpPr>
          <p:nvPr userDrawn="1"/>
        </p:nvSpPr>
        <p:spPr bwMode="auto">
          <a:xfrm rot="-5400000">
            <a:off x="5661026" y="3460750"/>
            <a:ext cx="5472112" cy="14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3CD0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800">
                <a:solidFill>
                  <a:srgbClr val="777777"/>
                </a:solidFill>
              </a:rPr>
              <a:t>AREA DE PROJETOS – INFORMATICA DGA</a:t>
            </a:r>
            <a:endParaRPr lang="es-ES_tradnl" sz="800" b="0">
              <a:solidFill>
                <a:srgbClr val="777777"/>
              </a:solidFill>
            </a:endParaRPr>
          </a:p>
        </p:txBody>
      </p:sp>
      <p:sp>
        <p:nvSpPr>
          <p:cNvPr id="1029" name="Line 30"/>
          <p:cNvSpPr>
            <a:spLocks noChangeShapeType="1"/>
          </p:cNvSpPr>
          <p:nvPr userDrawn="1"/>
        </p:nvSpPr>
        <p:spPr bwMode="auto">
          <a:xfrm flipH="1">
            <a:off x="8235950" y="298450"/>
            <a:ext cx="7938" cy="6259513"/>
          </a:xfrm>
          <a:prstGeom prst="line">
            <a:avLst/>
          </a:prstGeom>
          <a:noFill/>
          <a:ln w="9525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pt-BR"/>
          </a:p>
        </p:txBody>
      </p:sp>
      <p:sp>
        <p:nvSpPr>
          <p:cNvPr id="1403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0400" y="6354763"/>
            <a:ext cx="863600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E73D4F-A855-4531-B48B-124FA94F67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0" y="1916113"/>
            <a:ext cx="7539038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pic>
        <p:nvPicPr>
          <p:cNvPr id="9" name="Imagem 8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082" y="174307"/>
            <a:ext cx="581025" cy="624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8" r:id="rId10"/>
    <p:sldLayoutId id="2147483696" r:id="rId11"/>
  </p:sldLayoutIdLst>
  <p:hf hdr="0" ftr="0" dt="0"/>
  <p:txStyles>
    <p:titleStyle>
      <a:lvl1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2pPr>
      <a:lvl3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3pPr>
      <a:lvl4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4pPr>
      <a:lvl5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5pPr>
      <a:lvl6pPr marL="457200" algn="l" rtl="0" fontAlgn="base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6pPr>
      <a:lvl7pPr marL="914400" algn="l" rtl="0" fontAlgn="base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7pPr>
      <a:lvl8pPr marL="1371600" algn="l" rtl="0" fontAlgn="base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8pPr>
      <a:lvl9pPr marL="1828800" algn="l" rtl="0" fontAlgn="base">
        <a:lnSpc>
          <a:spcPts val="23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32" charset="-128"/>
        </a:defRPr>
      </a:lvl9pPr>
    </p:titleStyle>
    <p:bodyStyle>
      <a:lvl1pPr marL="287338" indent="-2873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1905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3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524000" indent="-18732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3pPr>
      <a:lvl4pPr marL="2100263" indent="-1920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6670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5pPr>
      <a:lvl6pPr marL="31242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6pPr>
      <a:lvl7pPr marL="35814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7pPr>
      <a:lvl8pPr marL="40386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8pPr>
      <a:lvl9pPr marL="44958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camp.br/servicoscorporativos/index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64456" y="2880667"/>
            <a:ext cx="5703888" cy="1268413"/>
          </a:xfrm>
        </p:spPr>
        <p:txBody>
          <a:bodyPr/>
          <a:lstStyle/>
          <a:p>
            <a:pPr eaLnBrk="1" hangingPunct="1"/>
            <a:r>
              <a:rPr lang="es-ES_tradnl" dirty="0" smtClean="0"/>
              <a:t>   Sistema de Compras</a:t>
            </a:r>
            <a:br>
              <a:rPr lang="es-ES_tradnl" dirty="0" smtClean="0"/>
            </a:br>
            <a:r>
              <a:rPr lang="es-ES_tradnl" dirty="0" smtClean="0">
                <a:solidFill>
                  <a:srgbClr val="081D58"/>
                </a:solidFill>
              </a:rPr>
              <a:t/>
            </a:r>
            <a:br>
              <a:rPr lang="es-ES_tradnl" dirty="0" smtClean="0">
                <a:solidFill>
                  <a:srgbClr val="081D58"/>
                </a:solidFill>
              </a:rPr>
            </a:br>
            <a:r>
              <a:rPr lang="es-ES_tradnl" dirty="0" smtClean="0">
                <a:solidFill>
                  <a:srgbClr val="081D58"/>
                </a:solidFill>
              </a:rPr>
              <a:t> </a:t>
            </a:r>
            <a:endParaRPr lang="es-ES" dirty="0" smtClean="0">
              <a:solidFill>
                <a:srgbClr val="081D5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10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err="1" smtClean="0"/>
              <a:t>Pré</a:t>
            </a:r>
            <a:r>
              <a:rPr lang="es-ES" dirty="0" smtClean="0"/>
              <a:t>-requisitos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340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Configuração das Áreas de Compras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 smtClean="0"/>
              <a:t>Entrega até o dia 22/02/2016 de Memorando na </a:t>
            </a:r>
            <a:r>
              <a:rPr lang="pt-BR" sz="1800" b="0" dirty="0"/>
              <a:t>Coordenadoria/DGA </a:t>
            </a:r>
            <a:r>
              <a:rPr lang="pt-BR" sz="1800" b="0" dirty="0" smtClean="0"/>
              <a:t>com a identificação do fluxo para a Solicitação de compra que a </a:t>
            </a:r>
            <a:r>
              <a:rPr lang="pt-BR" sz="1800" b="0" dirty="0"/>
              <a:t>Unidade/Órgão</a:t>
            </a:r>
            <a:r>
              <a:rPr lang="pt-BR" sz="1800" b="0" dirty="0" smtClean="0"/>
              <a:t> irá utilizar</a:t>
            </a:r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endParaRPr lang="pt-BR" sz="1800" b="0" dirty="0" smtClean="0"/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Indicação do autorizadores no Sistema de Segurança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/>
              <a:t>Entrega até o dia 15/02/2016 de Memorando na Coordenadoria/DGA com a indicação dos usuários</a:t>
            </a:r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endParaRPr lang="pt-BR" sz="1800" b="0" dirty="0" smtClean="0"/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Usuário e senha criados no sistema </a:t>
            </a:r>
            <a:r>
              <a:rPr lang="pt-BR" sz="1800" b="0" dirty="0" err="1" smtClean="0"/>
              <a:t>SiSe</a:t>
            </a:r>
            <a:r>
              <a:rPr lang="pt-BR" sz="1800" b="0" dirty="0"/>
              <a:t> (</a:t>
            </a:r>
            <a:r>
              <a:rPr lang="pt-BR" sz="1800" b="0" dirty="0">
                <a:hlinkClick r:id="rId2"/>
              </a:rPr>
              <a:t>http://</a:t>
            </a:r>
            <a:r>
              <a:rPr lang="pt-BR" sz="1800" b="0" dirty="0" smtClean="0">
                <a:hlinkClick r:id="rId2"/>
              </a:rPr>
              <a:t>www.unicamp.br/servicoscorporativos/index.html</a:t>
            </a:r>
            <a:r>
              <a:rPr lang="pt-BR" sz="1800" b="0" dirty="0" smtClean="0"/>
              <a:t>) 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/>
              <a:t>Através do representante da Unidade/Órgão</a:t>
            </a:r>
          </a:p>
        </p:txBody>
      </p:sp>
    </p:spTree>
    <p:extLst>
      <p:ext uri="{BB962C8B-B14F-4D97-AF65-F5344CB8AC3E}">
        <p14:creationId xmlns:p14="http://schemas.microsoft.com/office/powerpoint/2010/main" val="3335247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11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err="1" smtClean="0"/>
              <a:t>Treinamento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451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Solicitante, Emitente de Recurso, Autorizador do CO, Comprador e Gestor de Ata de Registro de Preços e Contratos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/>
              <a:t>Período: Segunda quinzena de janeiro até a primeira de fevereiro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/>
              <a:t>Parceria com AFPU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/>
              <a:t>Indicação dos usuários a serem treinados</a:t>
            </a:r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endParaRPr lang="pt-BR" sz="1800" b="0" dirty="0" smtClean="0"/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Autorizador no Sistema de Segurança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800" b="0" dirty="0"/>
              <a:t>Dia 23/02/2016, de 09:30 às 11:00, no Auditório da AFPU, prédio da DGA</a:t>
            </a:r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endParaRPr lang="pt-BR" sz="1800" b="0" dirty="0" smtClean="0"/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Manual disponível em vídeo no próprio Sistema de Compras</a:t>
            </a:r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endParaRPr lang="pt-BR" sz="1800" b="0" dirty="0" smtClean="0"/>
          </a:p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Suporte pós implantação (DGA através das Divisões de Suprimento de Materiais; </a:t>
            </a:r>
            <a:r>
              <a:rPr lang="pt-BR" sz="1800" b="0" smtClean="0"/>
              <a:t>de Suprimento </a:t>
            </a:r>
            <a:r>
              <a:rPr lang="pt-BR" sz="1800" b="0" dirty="0" smtClean="0"/>
              <a:t>de Serviços e Obras e de Contratos)</a:t>
            </a:r>
          </a:p>
        </p:txBody>
      </p:sp>
    </p:spTree>
    <p:extLst>
      <p:ext uri="{BB962C8B-B14F-4D97-AF65-F5344CB8AC3E}">
        <p14:creationId xmlns:p14="http://schemas.microsoft.com/office/powerpoint/2010/main" val="8187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12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pt-BR" dirty="0"/>
              <a:t>Cronograma de </a:t>
            </a:r>
            <a:r>
              <a:rPr lang="pt-BR" dirty="0" smtClean="0"/>
              <a:t>implantação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3130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algn="just"/>
            <a:r>
              <a:rPr lang="pt-BR" sz="1800" b="0" dirty="0" smtClean="0"/>
              <a:t>Previsão </a:t>
            </a:r>
            <a:r>
              <a:rPr lang="pt-BR" sz="1800" b="0" dirty="0"/>
              <a:t>de datas para a implantação do novo Sistema de Compras da </a:t>
            </a:r>
            <a:r>
              <a:rPr lang="pt-BR" sz="1800" b="0" dirty="0" smtClean="0"/>
              <a:t>Universidade</a:t>
            </a:r>
            <a:endParaRPr lang="pt-BR" sz="1800" b="0" dirty="0"/>
          </a:p>
          <a:p>
            <a:pPr algn="just"/>
            <a:r>
              <a:rPr lang="pt-BR" sz="1800" b="0" dirty="0"/>
              <a:t> 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19/01/2016 - Divulgação pela AFPU das datas dos </a:t>
            </a:r>
            <a:r>
              <a:rPr lang="pt-BR" sz="1800" b="0" dirty="0" smtClean="0"/>
              <a:t>treinamentos</a:t>
            </a:r>
            <a:endParaRPr lang="pt-BR" sz="1800" b="0" dirty="0"/>
          </a:p>
          <a:p>
            <a:pPr algn="just"/>
            <a:endParaRPr lang="pt-BR" sz="1800" b="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26 a 27/01/2016 e 01 a 05/02/2016 – Treinamento de usuários para os perfis (operacional): Comprador, Operador de Anulação de AF e Supervisor de </a:t>
            </a:r>
            <a:r>
              <a:rPr lang="pt-BR" sz="1800" b="0" dirty="0" smtClean="0"/>
              <a:t>Compra</a:t>
            </a:r>
            <a:endParaRPr lang="pt-BR" sz="1800" b="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1800" b="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11, 12 e 15/02/2016 - Treinamento de usuários para o perfil de Solicitante (expositivo</a:t>
            </a:r>
            <a:r>
              <a:rPr lang="pt-BR" sz="1800" b="0" dirty="0" smtClean="0"/>
              <a:t>)</a:t>
            </a:r>
            <a:endParaRPr lang="pt-BR" sz="1800" b="0" dirty="0"/>
          </a:p>
        </p:txBody>
      </p:sp>
    </p:spTree>
    <p:extLst>
      <p:ext uri="{BB962C8B-B14F-4D97-AF65-F5344CB8AC3E}">
        <p14:creationId xmlns:p14="http://schemas.microsoft.com/office/powerpoint/2010/main" val="121893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13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pt-BR" dirty="0"/>
              <a:t>Cronograma de implantação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423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15/02/2016 - Data limite para indicação pelas Unidades/Órgãos, através de </a:t>
            </a:r>
            <a:r>
              <a:rPr lang="pt-BR" sz="1800" b="0" dirty="0"/>
              <a:t>M</a:t>
            </a:r>
            <a:r>
              <a:rPr lang="pt-BR" sz="1800" b="0" dirty="0" smtClean="0"/>
              <a:t>emorando, </a:t>
            </a:r>
            <a:r>
              <a:rPr lang="pt-BR" sz="1800" b="0" dirty="0"/>
              <a:t>dos Autorizadores de Permissões no Sistema de Segurança para o Sistema de Compras (modelo será disponibilizado no site da DGA</a:t>
            </a:r>
            <a:r>
              <a:rPr lang="pt-BR" sz="1800" b="0" dirty="0" smtClean="0"/>
              <a:t>)</a:t>
            </a:r>
            <a:endParaRPr lang="pt-BR" sz="1800" b="0" dirty="0"/>
          </a:p>
          <a:p>
            <a:pPr algn="just"/>
            <a:endParaRPr lang="pt-BR" sz="1800" b="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16, 18 e 19/02/2016 - Treinamento de usuários para os perfis (expositivo): Emitente de Recurso e Autorizador de </a:t>
            </a:r>
            <a:r>
              <a:rPr lang="pt-BR" sz="1800" b="0" dirty="0" smtClean="0"/>
              <a:t>Compras</a:t>
            </a:r>
            <a:endParaRPr lang="pt-BR" sz="1800" b="0" dirty="0"/>
          </a:p>
          <a:p>
            <a:pPr algn="just"/>
            <a:endParaRPr lang="pt-BR" sz="1800" b="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22/02/2016 – Data limite para indicação pelas Unidades/Órgãos, através </a:t>
            </a:r>
            <a:r>
              <a:rPr lang="pt-BR" sz="1800" b="0"/>
              <a:t>de </a:t>
            </a:r>
            <a:r>
              <a:rPr lang="pt-BR" sz="1800" b="0" dirty="0"/>
              <a:t>M</a:t>
            </a:r>
            <a:r>
              <a:rPr lang="pt-BR" sz="1800" b="0" smtClean="0"/>
              <a:t>emorando</a:t>
            </a:r>
            <a:r>
              <a:rPr lang="pt-BR" sz="1800" b="0" dirty="0" smtClean="0"/>
              <a:t>, </a:t>
            </a:r>
            <a:r>
              <a:rPr lang="pt-BR" sz="1800" b="0" dirty="0"/>
              <a:t>das configurações das áreas de compras locais (modelo será disponibilizado no site da DGA</a:t>
            </a:r>
            <a:r>
              <a:rPr lang="pt-BR" sz="1800" b="0" dirty="0" smtClean="0"/>
              <a:t>)</a:t>
            </a:r>
            <a:endParaRPr lang="pt-BR" sz="1800" b="0" dirty="0"/>
          </a:p>
          <a:p>
            <a:pPr algn="just"/>
            <a:endParaRPr lang="pt-BR" sz="1800" b="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22 e 24/02/2016 - Treinamento de usuários para os perfis (operacional): Gestor de Ata de Registro de Preços/Contrato e Executor de Ata de Registro de </a:t>
            </a:r>
            <a:r>
              <a:rPr lang="pt-BR" sz="1800" b="0" dirty="0" smtClean="0"/>
              <a:t>Preços/Contrato</a:t>
            </a:r>
            <a:endParaRPr lang="pt-BR" sz="1800" b="0" dirty="0"/>
          </a:p>
        </p:txBody>
      </p:sp>
    </p:spTree>
    <p:extLst>
      <p:ext uri="{BB962C8B-B14F-4D97-AF65-F5344CB8AC3E}">
        <p14:creationId xmlns:p14="http://schemas.microsoft.com/office/powerpoint/2010/main" val="122554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14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pt-BR" dirty="0"/>
              <a:t>Cronograma de implantação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2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23/02/2016 – Treinamento para Autorizadores de Permissões no Sistema de Segurança para o Sistema de </a:t>
            </a:r>
            <a:r>
              <a:rPr lang="pt-BR" sz="1800" b="0" dirty="0" smtClean="0"/>
              <a:t>Compras</a:t>
            </a:r>
            <a:endParaRPr lang="pt-BR" sz="1800" b="0" dirty="0"/>
          </a:p>
          <a:p>
            <a:pPr algn="just"/>
            <a:endParaRPr lang="pt-BR" sz="1800" b="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25/02/2016 - Treinamento de usuários de almoxarifados para o perfil Solicitante (expositivo</a:t>
            </a:r>
            <a:r>
              <a:rPr lang="pt-BR" sz="1800" b="0" dirty="0" smtClean="0"/>
              <a:t>)</a:t>
            </a:r>
            <a:endParaRPr lang="pt-BR" sz="1800" b="0" dirty="0"/>
          </a:p>
          <a:p>
            <a:pPr algn="just"/>
            <a:r>
              <a:rPr lang="pt-BR" sz="1800" b="0" dirty="0"/>
              <a:t>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800" b="0" dirty="0"/>
              <a:t>01/03/2016 – Implantação no novo Sistema de Compras da </a:t>
            </a:r>
            <a:r>
              <a:rPr lang="pt-BR" sz="1800" b="0" dirty="0" smtClean="0"/>
              <a:t>Universidade</a:t>
            </a:r>
            <a:endParaRPr lang="pt-BR" sz="1800" b="0" dirty="0"/>
          </a:p>
        </p:txBody>
      </p:sp>
    </p:spTree>
    <p:extLst>
      <p:ext uri="{BB962C8B-B14F-4D97-AF65-F5344CB8AC3E}">
        <p14:creationId xmlns:p14="http://schemas.microsoft.com/office/powerpoint/2010/main" val="3748830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15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r>
              <a:rPr lang="es-ES" dirty="0" smtClean="0"/>
              <a:t>O </a:t>
            </a:r>
            <a:r>
              <a:rPr lang="es-ES" dirty="0" err="1" smtClean="0"/>
              <a:t>processo</a:t>
            </a:r>
            <a:r>
              <a:rPr lang="es-ES" dirty="0" smtClean="0"/>
              <a:t> de </a:t>
            </a:r>
            <a:r>
              <a:rPr lang="es-ES" dirty="0" err="1" smtClean="0"/>
              <a:t>aquisição</a:t>
            </a:r>
            <a:r>
              <a:rPr lang="es-ES" dirty="0" smtClean="0"/>
              <a:t> no </a:t>
            </a:r>
            <a:r>
              <a:rPr lang="es-ES" dirty="0" err="1" smtClean="0"/>
              <a:t>novo</a:t>
            </a:r>
            <a:r>
              <a:rPr lang="es-ES" dirty="0" smtClean="0"/>
              <a:t> sistema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  <a:p>
            <a:pPr>
              <a:lnSpc>
                <a:spcPts val="2300"/>
              </a:lnSpc>
            </a:pPr>
            <a:endParaRPr lang="pt-BR" sz="1600" dirty="0">
              <a:solidFill>
                <a:schemeClr val="accent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9" y="926737"/>
            <a:ext cx="8037513" cy="580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9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16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436096" y="1056044"/>
            <a:ext cx="2376263" cy="343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itchFamily="2" charset="2"/>
              <a:buChar char="ü"/>
              <a:defRPr/>
            </a:pPr>
            <a:r>
              <a:rPr lang="pt-BR" sz="1400" dirty="0" smtClean="0"/>
              <a:t>Solicitação de compra</a:t>
            </a:r>
          </a:p>
          <a:p>
            <a:pPr marL="2857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/>
              <a:t>Conceito de grupo de solicitante</a:t>
            </a:r>
          </a:p>
          <a:p>
            <a:pPr marL="285750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smtClean="0"/>
              <a:t>Categoria: Material ou serviço</a:t>
            </a:r>
          </a:p>
          <a:p>
            <a:pPr marL="285750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smtClean="0"/>
              <a:t>Tipo: Ata/Contrato (criação ou execução), Normal</a:t>
            </a:r>
          </a:p>
          <a:p>
            <a:pPr marL="2857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smtClean="0"/>
              <a:t>A </a:t>
            </a:r>
            <a:r>
              <a:rPr lang="pt-BR" sz="1200" b="0" dirty="0"/>
              <a:t>partir de carteira </a:t>
            </a:r>
            <a:r>
              <a:rPr lang="pt-BR" sz="1200" b="0" dirty="0" smtClean="0"/>
              <a:t>ou parcela do estoque (SCE)</a:t>
            </a:r>
            <a:endParaRPr lang="pt-BR" sz="1200" b="0" dirty="0"/>
          </a:p>
          <a:p>
            <a:pPr marL="2857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smtClean="0"/>
              <a:t>A </a:t>
            </a:r>
            <a:r>
              <a:rPr lang="pt-BR" sz="1200" b="0" dirty="0"/>
              <a:t>partir de </a:t>
            </a:r>
            <a:r>
              <a:rPr lang="pt-BR" sz="1200" b="0" dirty="0" smtClean="0"/>
              <a:t>ata/contrato existente</a:t>
            </a:r>
            <a:endParaRPr lang="pt-BR" sz="1200" b="0" dirty="0"/>
          </a:p>
          <a:p>
            <a:pPr marL="285750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err="1" smtClean="0"/>
              <a:t>Pré-aprovação</a:t>
            </a:r>
            <a:r>
              <a:rPr lang="pt-BR" sz="1200" b="0" dirty="0" smtClean="0"/>
              <a:t> ou análise local da área de compra</a:t>
            </a:r>
          </a:p>
          <a:p>
            <a:pPr marL="285750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smtClean="0"/>
              <a:t>Autorização da  solicitação no </a:t>
            </a:r>
            <a:r>
              <a:rPr lang="pt-BR" sz="1200" b="0" dirty="0" err="1"/>
              <a:t>CO+Conta</a:t>
            </a:r>
            <a:r>
              <a:rPr lang="pt-BR" sz="1200" b="0" dirty="0"/>
              <a:t> Local</a:t>
            </a:r>
            <a:endParaRPr lang="pt-BR" sz="1200" b="0" dirty="0" smtClean="0"/>
          </a:p>
          <a:p>
            <a:pPr marL="285750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200" b="0" dirty="0" smtClean="0"/>
              <a:t>Alocação de recurso de solicitação no CO</a:t>
            </a:r>
          </a:p>
          <a:p>
            <a:pPr marL="285750" indent="-285750" algn="just" defTabSz="681038">
              <a:buFont typeface="Arial" panose="020B0604020202020204" pitchFamily="34" charset="0"/>
              <a:buChar char="•"/>
              <a:defRPr/>
            </a:pPr>
            <a:endParaRPr lang="pt-BR" sz="1200" b="0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19" y="980728"/>
            <a:ext cx="4968552" cy="581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79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17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98203" y="4903958"/>
            <a:ext cx="7201172" cy="1621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600" dirty="0" smtClean="0"/>
              <a:t>Preparação da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Conceito de área de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A partir de solicitação liberada para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Atribuição do processo de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Trâmites normalizados ou legais dos processos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Formalização do resultado da licitação ou dispensa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Conceito de Gestor de Ata/Contrato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908720"/>
            <a:ext cx="7884368" cy="387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06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18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329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600" b="0" dirty="0" smtClean="0"/>
              <a:t>Licitação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8138"/>
            <a:ext cx="8142551" cy="2298974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98203" y="4903958"/>
            <a:ext cx="7201172" cy="119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600" dirty="0" smtClean="0"/>
              <a:t>Processo licitatório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Flexível para as ações específicas de cada modalidade (análises jurídicas e técnicas)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Rígido para o fluxo principal de iniciar licitação, atribuir número e publicar edital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Permite registro de ocorrências do processo licitatório não previstas no fluxo</a:t>
            </a:r>
          </a:p>
        </p:txBody>
      </p:sp>
    </p:spTree>
    <p:extLst>
      <p:ext uri="{BB962C8B-B14F-4D97-AF65-F5344CB8AC3E}">
        <p14:creationId xmlns:p14="http://schemas.microsoft.com/office/powerpoint/2010/main" val="1306312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19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329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600" b="0" dirty="0" smtClean="0"/>
              <a:t>Dispensa de licitação ou Inexigibilidade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913151"/>
            <a:ext cx="7956376" cy="3028017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8203" y="5373216"/>
            <a:ext cx="7201172" cy="760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600" dirty="0" smtClean="0"/>
              <a:t>Dispensa de licitação e Inexigibilidade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Processo simplificado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400" b="0" dirty="0" smtClean="0"/>
              <a:t>Possibilidade de enviar para análise técnica ou jurídica</a:t>
            </a:r>
          </a:p>
        </p:txBody>
      </p:sp>
    </p:spTree>
    <p:extLst>
      <p:ext uri="{BB962C8B-B14F-4D97-AF65-F5344CB8AC3E}">
        <p14:creationId xmlns:p14="http://schemas.microsoft.com/office/powerpoint/2010/main" val="341072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FD11CE16-D3E9-4637-91C3-8BC1A72EC9FD}" type="slidenum">
              <a:rPr lang="es-ES" sz="800" b="0" smtClean="0">
                <a:solidFill>
                  <a:srgbClr val="FFFFFF"/>
                </a:solidFill>
              </a:rPr>
              <a:pPr/>
              <a:t>2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88950" y="548680"/>
            <a:ext cx="7539038" cy="5040560"/>
          </a:xfrm>
          <a:noFill/>
        </p:spPr>
        <p:txBody>
          <a:bodyPr anchor="b"/>
          <a:lstStyle/>
          <a:p>
            <a:pPr eaLnBrk="1" hangingPunct="1"/>
            <a:r>
              <a:rPr lang="pt-BR" sz="2200" dirty="0" smtClean="0"/>
              <a:t>O novo Sistema de Compras</a:t>
            </a:r>
          </a:p>
          <a:p>
            <a:pPr marL="0" indent="0" eaLnBrk="1" hangingPunct="1">
              <a:buNone/>
            </a:pPr>
            <a:endParaRPr lang="es-ES_tradnl" sz="1600" dirty="0" smtClean="0"/>
          </a:p>
          <a:p>
            <a:pPr eaLnBrk="1" hangingPunct="1"/>
            <a:r>
              <a:rPr lang="es-ES" sz="2200" dirty="0" smtClean="0"/>
              <a:t>Figuras </a:t>
            </a:r>
            <a:r>
              <a:rPr lang="es-ES" sz="2200" dirty="0" err="1" smtClean="0"/>
              <a:t>principais</a:t>
            </a:r>
            <a:endParaRPr lang="es-ES" sz="2200" dirty="0" smtClean="0"/>
          </a:p>
          <a:p>
            <a:pPr eaLnBrk="1" hangingPunct="1"/>
            <a:endParaRPr lang="es-ES" sz="2200" dirty="0"/>
          </a:p>
          <a:p>
            <a:pPr eaLnBrk="1" hangingPunct="1"/>
            <a:r>
              <a:rPr lang="es-ES" sz="2200" dirty="0" err="1" smtClean="0"/>
              <a:t>Pré</a:t>
            </a:r>
            <a:r>
              <a:rPr lang="es-ES" sz="2200" dirty="0" smtClean="0"/>
              <a:t>-requisitos</a:t>
            </a:r>
          </a:p>
          <a:p>
            <a:pPr eaLnBrk="1" hangingPunct="1"/>
            <a:endParaRPr lang="es-ES" sz="2200" dirty="0"/>
          </a:p>
          <a:p>
            <a:pPr eaLnBrk="1" hangingPunct="1"/>
            <a:r>
              <a:rPr lang="es-ES" sz="2200" dirty="0" err="1" smtClean="0"/>
              <a:t>Treinamento</a:t>
            </a:r>
            <a:endParaRPr lang="pt-BR" dirty="0"/>
          </a:p>
          <a:p>
            <a:pPr lvl="1" eaLnBrk="1" hangingPunct="1">
              <a:buClr>
                <a:schemeClr val="accent1"/>
              </a:buClr>
              <a:buFont typeface="Wingdings" pitchFamily="2" charset="2"/>
              <a:buChar char="ü"/>
            </a:pPr>
            <a:endParaRPr lang="pt-BR" dirty="0" smtClean="0"/>
          </a:p>
          <a:p>
            <a:pPr lvl="1" eaLnBrk="1" hangingPunct="1">
              <a:buClr>
                <a:schemeClr val="accent1"/>
              </a:buClr>
              <a:buFont typeface="Wingdings" pitchFamily="2" charset="2"/>
              <a:buChar char="ü"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20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2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600" b="0" dirty="0" smtClean="0"/>
              <a:t>Execução da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Entradas: 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Resultado da licitação/dispensa da compra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Solicitações de Execução de ata/contrato (parcelas)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Solicitações a acréscimo contratual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Saídas: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err="1" smtClean="0"/>
              <a:t>AFs</a:t>
            </a:r>
            <a:endParaRPr lang="pt-BR" sz="1600" b="0" dirty="0" smtClean="0"/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Empenhos (orçamentário ou </a:t>
            </a:r>
            <a:r>
              <a:rPr lang="pt-BR" sz="1600" b="0" dirty="0" err="1" smtClean="0"/>
              <a:t>extra-orçamentário</a:t>
            </a:r>
            <a:r>
              <a:rPr lang="pt-BR" sz="1600" b="0" dirty="0" smtClean="0"/>
              <a:t>)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Itens a receber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811780"/>
            <a:ext cx="6342903" cy="199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66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3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O </a:t>
            </a:r>
            <a:r>
              <a:rPr lang="es-ES" dirty="0" err="1" smtClean="0"/>
              <a:t>novo</a:t>
            </a:r>
            <a:r>
              <a:rPr lang="es-ES" dirty="0" smtClean="0"/>
              <a:t> sistema de compras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57740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 smtClean="0">
                <a:solidFill>
                  <a:schemeClr val="accent1"/>
                </a:solidFill>
              </a:rPr>
              <a:t>Sistema de Compras da Unicamp</a:t>
            </a:r>
            <a:endParaRPr lang="pt-BR" sz="1600" dirty="0">
              <a:solidFill>
                <a:schemeClr val="accent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1188" y="1436541"/>
            <a:ext cx="7201172" cy="451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itchFamily="2" charset="2"/>
              <a:buChar char="ü"/>
              <a:defRPr/>
            </a:pPr>
            <a:r>
              <a:rPr lang="pt-BR" sz="1600" b="0" dirty="0"/>
              <a:t>Sistemas envolvidos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CICS – Módulo Compras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err="1"/>
              <a:t>Unibec</a:t>
            </a:r>
            <a:r>
              <a:rPr lang="pt-BR" sz="1600" b="0" dirty="0"/>
              <a:t> (Web</a:t>
            </a:r>
            <a:r>
              <a:rPr lang="pt-BR" sz="1600" b="0" dirty="0" smtClean="0"/>
              <a:t>)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endParaRPr lang="pt-BR" sz="1600" b="0" dirty="0"/>
          </a:p>
          <a:p>
            <a:pPr marL="285750" indent="-285750" algn="just" defTabSz="681038">
              <a:buFont typeface="Wingdings" pitchFamily="2" charset="2"/>
              <a:buChar char="ü"/>
              <a:defRPr/>
            </a:pPr>
            <a:r>
              <a:rPr lang="pt-BR" sz="1600" b="0" dirty="0" smtClean="0"/>
              <a:t>Informações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Todas as </a:t>
            </a:r>
            <a:r>
              <a:rPr lang="pt-BR" sz="1600" b="0" dirty="0" smtClean="0"/>
              <a:t>compras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Cotações de </a:t>
            </a:r>
            <a:r>
              <a:rPr lang="pt-BR" sz="1600" b="0" dirty="0" smtClean="0"/>
              <a:t>preço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Histórico da aquisição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Aquisições por Registro </a:t>
            </a:r>
            <a:r>
              <a:rPr lang="pt-BR" sz="1600" b="0" dirty="0"/>
              <a:t>de </a:t>
            </a:r>
            <a:r>
              <a:rPr lang="pt-BR" sz="1600" b="0" dirty="0" smtClean="0"/>
              <a:t>preço e Contrato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Acréscimos contratuais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endParaRPr lang="pt-BR" sz="1600" b="0" dirty="0"/>
          </a:p>
          <a:p>
            <a:pPr marL="285750" indent="-285750" algn="just" defTabSz="681038">
              <a:buFont typeface="Wingdings" pitchFamily="2" charset="2"/>
              <a:buChar char="ü"/>
              <a:defRPr/>
            </a:pPr>
            <a:r>
              <a:rPr lang="pt-BR" sz="1600" b="0" dirty="0" smtClean="0"/>
              <a:t>Integrações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Sistema de Orçamento e Finanças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Sistema de Controle de Estoque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Sistema de Fornecedores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Sistema de Cadastro de Materiais e Serviços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Sistema de Recebimento Físico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endParaRPr lang="pt-BR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687482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4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O </a:t>
            </a:r>
            <a:r>
              <a:rPr lang="es-ES" dirty="0" err="1"/>
              <a:t>novo</a:t>
            </a:r>
            <a:r>
              <a:rPr lang="es-ES" dirty="0"/>
              <a:t> sistema de compras</a:t>
            </a:r>
          </a:p>
          <a:p>
            <a:pPr eaLnBrk="1" hangingPunct="1">
              <a:lnSpc>
                <a:spcPts val="2300"/>
              </a:lnSpc>
            </a:pP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 smtClean="0">
                <a:solidFill>
                  <a:schemeClr val="accent1"/>
                </a:solidFill>
              </a:rPr>
              <a:t>Sistema de Compras da Unicamp</a:t>
            </a:r>
            <a:endParaRPr lang="pt-BR" sz="1600" dirty="0">
              <a:solidFill>
                <a:schemeClr val="accent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4174" y="4005064"/>
            <a:ext cx="7201172" cy="2791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itchFamily="2" charset="2"/>
              <a:buChar char="ü"/>
              <a:defRPr/>
            </a:pPr>
            <a:r>
              <a:rPr lang="pt-BR" sz="1600" b="0" dirty="0" smtClean="0"/>
              <a:t>Benefícios</a:t>
            </a:r>
            <a:endParaRPr lang="pt-BR" sz="1600" b="0" dirty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Ambiente Web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Integração com </a:t>
            </a:r>
            <a:r>
              <a:rPr lang="pt-BR" sz="1600" b="0" dirty="0" err="1" smtClean="0"/>
              <a:t>SiSe</a:t>
            </a:r>
            <a:endParaRPr lang="pt-BR" sz="1600" b="0" dirty="0" smtClean="0"/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Rastreabilidade do processo de compra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Histórico de ocorrências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Fluxo da solicitação atende aos diferentes processos das Unidades/Órgãos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 smtClean="0"/>
              <a:t>Envio de e-mails manuais e automáticos</a:t>
            </a:r>
          </a:p>
          <a:p>
            <a:pPr marL="742950" lvl="1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Alocação de recursos com flexibilidade</a:t>
            </a:r>
          </a:p>
          <a:p>
            <a:pPr marL="1200150" lvl="2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Em diferentes momentos da aquisição</a:t>
            </a:r>
          </a:p>
          <a:p>
            <a:pPr marL="1200150" lvl="2" indent="-285750" algn="just" defTabSz="681038">
              <a:buFont typeface="Arial" pitchFamily="34" charset="0"/>
              <a:buChar char="•"/>
              <a:defRPr/>
            </a:pPr>
            <a:r>
              <a:rPr lang="pt-BR" sz="1600" b="0" dirty="0"/>
              <a:t>Um ou mais recursos para a mesma </a:t>
            </a:r>
            <a:r>
              <a:rPr lang="pt-BR" sz="1600" b="0" dirty="0" smtClean="0"/>
              <a:t>aquisição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033" y="1196752"/>
            <a:ext cx="4130183" cy="276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73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5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Figuras </a:t>
            </a:r>
            <a:r>
              <a:rPr lang="es-ES" dirty="0" err="1" smtClean="0"/>
              <a:t>principais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81531091"/>
              </p:ext>
            </p:extLst>
          </p:nvPr>
        </p:nvGraphicFramePr>
        <p:xfrm>
          <a:off x="1043608" y="1397000"/>
          <a:ext cx="6188546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ta dobrada para cima 2"/>
          <p:cNvSpPr/>
          <p:nvPr/>
        </p:nvSpPr>
        <p:spPr bwMode="auto">
          <a:xfrm rot="5400000">
            <a:off x="1655676" y="4113076"/>
            <a:ext cx="1080120" cy="720080"/>
          </a:xfrm>
          <a:prstGeom prst="bent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32" charset="-128"/>
            </a:endParaRPr>
          </a:p>
        </p:txBody>
      </p:sp>
      <p:sp>
        <p:nvSpPr>
          <p:cNvPr id="7" name="Seta dobrada para cima 6"/>
          <p:cNvSpPr/>
          <p:nvPr/>
        </p:nvSpPr>
        <p:spPr bwMode="auto">
          <a:xfrm>
            <a:off x="5724128" y="3933056"/>
            <a:ext cx="720080" cy="1008112"/>
          </a:xfrm>
          <a:prstGeom prst="bentUp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eta para a direita 3"/>
          <p:cNvSpPr/>
          <p:nvPr/>
        </p:nvSpPr>
        <p:spPr bwMode="auto">
          <a:xfrm>
            <a:off x="2874981" y="2564904"/>
            <a:ext cx="360040" cy="288032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eta para a direita 9"/>
          <p:cNvSpPr/>
          <p:nvPr/>
        </p:nvSpPr>
        <p:spPr bwMode="auto">
          <a:xfrm>
            <a:off x="5045612" y="2564904"/>
            <a:ext cx="360040" cy="288032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92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6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Figuras </a:t>
            </a:r>
            <a:r>
              <a:rPr lang="es-ES" dirty="0" err="1" smtClean="0"/>
              <a:t>principais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69699007"/>
              </p:ext>
            </p:extLst>
          </p:nvPr>
        </p:nvGraphicFramePr>
        <p:xfrm>
          <a:off x="1043608" y="1397000"/>
          <a:ext cx="2304256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98203" y="4092126"/>
            <a:ext cx="7201172" cy="260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Solicitação de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Pertence à: solicitante, órgão solicitante e grupo </a:t>
            </a:r>
            <a:r>
              <a:rPr lang="pt-BR" sz="1600" b="0" dirty="0"/>
              <a:t>de solicitante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Categoria: Material ou serviço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Tipo: </a:t>
            </a:r>
            <a:r>
              <a:rPr lang="pt-BR" sz="1600" b="0" dirty="0" smtClean="0"/>
              <a:t>Normal, Ata/Contrato (criação ou execução)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Indicação de uma carteira quando originada no Sistema de Estoque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Fluxo </a:t>
            </a:r>
            <a:r>
              <a:rPr lang="pt-BR" sz="1600" b="0" dirty="0" smtClean="0"/>
              <a:t>variável conforme o processo da Unidade/Órgão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Análise: realizada pelo comprador responsável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Autorização: pelo autorizador do CO (e Conta Local, se existir)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Recurso: alocação </a:t>
            </a:r>
            <a:r>
              <a:rPr lang="pt-BR" sz="1600" b="0" dirty="0"/>
              <a:t>de </a:t>
            </a:r>
            <a:r>
              <a:rPr lang="pt-BR" sz="1600" b="0" dirty="0" smtClean="0"/>
              <a:t>reserva ou previsão pelo emitente do CO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endParaRPr lang="pt-BR" sz="1800" b="0" dirty="0" smtClean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347864" y="1397000"/>
            <a:ext cx="4176464" cy="131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lvl="1" algn="just" defTabSz="681038"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Perfis: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Solicitante de compra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Autorizador de compra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Emitente de recurso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Comprador</a:t>
            </a:r>
          </a:p>
        </p:txBody>
      </p:sp>
    </p:spTree>
    <p:extLst>
      <p:ext uri="{BB962C8B-B14F-4D97-AF65-F5344CB8AC3E}">
        <p14:creationId xmlns:p14="http://schemas.microsoft.com/office/powerpoint/2010/main" val="4116195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7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Figuras </a:t>
            </a:r>
            <a:r>
              <a:rPr lang="es-ES" dirty="0" err="1" smtClean="0"/>
              <a:t>principais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86285093"/>
              </p:ext>
            </p:extLst>
          </p:nvPr>
        </p:nvGraphicFramePr>
        <p:xfrm>
          <a:off x="1043608" y="1397000"/>
          <a:ext cx="2304256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98203" y="4092126"/>
            <a:ext cx="7201172" cy="2576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Pertence à: área de compra, comprador responsável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Gerada a partir de uma </a:t>
            </a:r>
            <a:r>
              <a:rPr lang="pt-BR" sz="1600" b="0" dirty="0"/>
              <a:t>ou mais </a:t>
            </a:r>
            <a:r>
              <a:rPr lang="pt-BR" sz="1600" b="0" dirty="0" smtClean="0"/>
              <a:t>solicitações de compra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Tipo: Normal, Criação de </a:t>
            </a:r>
            <a:r>
              <a:rPr lang="pt-BR" sz="1600" b="0" dirty="0" smtClean="0"/>
              <a:t>Ata/Contrato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Fluxo é variável conforme a forma e modalidade definidas na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O número do processo é um atributo da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Define </a:t>
            </a:r>
            <a:r>
              <a:rPr lang="pt-BR" sz="1600" b="0" dirty="0"/>
              <a:t>as datas e prazos da licitação ou </a:t>
            </a:r>
            <a:r>
              <a:rPr lang="pt-BR" sz="1600" b="0" dirty="0" smtClean="0"/>
              <a:t>dispensa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Permite o registro de todas as cotações e propostas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O resultado da licitação/dispensa é atribuído aos itens da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/>
              <a:t>Itens não adjudicados permitem a geração de uma nova </a:t>
            </a:r>
            <a:r>
              <a:rPr lang="pt-BR" sz="1600" b="0" dirty="0" smtClean="0"/>
              <a:t>compra</a:t>
            </a:r>
            <a:endParaRPr lang="pt-BR" sz="1600" b="0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347864" y="1397000"/>
            <a:ext cx="4176464" cy="82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lvl="1" algn="just" defTabSz="681038"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Perfis: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Comprador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Supervisor da área de compra</a:t>
            </a:r>
          </a:p>
        </p:txBody>
      </p:sp>
    </p:spTree>
    <p:extLst>
      <p:ext uri="{BB962C8B-B14F-4D97-AF65-F5344CB8AC3E}">
        <p14:creationId xmlns:p14="http://schemas.microsoft.com/office/powerpoint/2010/main" val="1475502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8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Figuras </a:t>
            </a:r>
            <a:r>
              <a:rPr lang="es-ES" dirty="0" err="1" smtClean="0"/>
              <a:t>principais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281653182"/>
              </p:ext>
            </p:extLst>
          </p:nvPr>
        </p:nvGraphicFramePr>
        <p:xfrm>
          <a:off x="1043608" y="1397000"/>
          <a:ext cx="2304256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347864" y="1397000"/>
            <a:ext cx="4176464" cy="57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lvl="1" algn="just" defTabSz="681038"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Perfil: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Comprador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8475" y="4093286"/>
            <a:ext cx="7201172" cy="2576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Autorização de Fornecimento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Pertence à: área de compra, comprador responsável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Associada a apenas 1 compra (ou itens da compra) e fornecedor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Tipo</a:t>
            </a:r>
            <a:r>
              <a:rPr lang="pt-BR" sz="1600" b="0" dirty="0"/>
              <a:t>: </a:t>
            </a:r>
            <a:r>
              <a:rPr lang="pt-BR" sz="1600" b="0" dirty="0" smtClean="0"/>
              <a:t>Normal, Acréscimo, Execução de Ata/Contrato ou Acréscimo de Ata/Contrato</a:t>
            </a:r>
            <a:endParaRPr lang="pt-BR" sz="1600" b="0" dirty="0"/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Gerada com o resultado da compra para a AF Normal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Gerada com os valores e fornecedores vigentes na ata/contrato quando a AF for de Execução de ata/contrato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Geração de uma AF não consome seus recursos associados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Empenho da AF: gera compromissos, empenhos e itens a receber</a:t>
            </a:r>
          </a:p>
        </p:txBody>
      </p:sp>
    </p:spTree>
    <p:extLst>
      <p:ext uri="{BB962C8B-B14F-4D97-AF65-F5344CB8AC3E}">
        <p14:creationId xmlns:p14="http://schemas.microsoft.com/office/powerpoint/2010/main" val="392126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fld id="{29266738-B7B2-42C0-AAE9-5AD5B3F96CDA}" type="slidenum">
              <a:rPr lang="es-ES" sz="800" b="0" smtClean="0">
                <a:solidFill>
                  <a:srgbClr val="FFFFFF"/>
                </a:solidFill>
              </a:rPr>
              <a:pPr/>
              <a:t>9</a:t>
            </a:fld>
            <a:endParaRPr lang="es-ES" sz="800" b="0" smtClean="0">
              <a:solidFill>
                <a:srgbClr val="FFFFFF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98475" y="536575"/>
            <a:ext cx="7200900" cy="58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2300"/>
              </a:lnSpc>
            </a:pPr>
            <a:endParaRPr lang="es-ES" dirty="0" smtClean="0"/>
          </a:p>
          <a:p>
            <a:pPr eaLnBrk="1" hangingPunct="1">
              <a:lnSpc>
                <a:spcPts val="2300"/>
              </a:lnSpc>
            </a:pPr>
            <a:r>
              <a:rPr lang="es-ES" dirty="0" smtClean="0"/>
              <a:t>Figuras </a:t>
            </a:r>
            <a:r>
              <a:rPr lang="es-ES" dirty="0" err="1" smtClean="0"/>
              <a:t>principais</a:t>
            </a:r>
            <a:endParaRPr lang="es-ES" dirty="0"/>
          </a:p>
        </p:txBody>
      </p:sp>
      <p:sp>
        <p:nvSpPr>
          <p:cNvPr id="9220" name="Título 1"/>
          <p:cNvSpPr txBox="1">
            <a:spLocks/>
          </p:cNvSpPr>
          <p:nvPr/>
        </p:nvSpPr>
        <p:spPr bwMode="auto">
          <a:xfrm>
            <a:off x="498475" y="188913"/>
            <a:ext cx="75390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 algn="ctr">
              <a:lnSpc>
                <a:spcPts val="2300"/>
              </a:lnSpc>
            </a:pPr>
            <a:r>
              <a:rPr lang="pt-BR" sz="1600" dirty="0">
                <a:solidFill>
                  <a:schemeClr val="accent1"/>
                </a:solidFill>
              </a:rPr>
              <a:t>Sistema de Compras da Unicamp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769808406"/>
              </p:ext>
            </p:extLst>
          </p:nvPr>
        </p:nvGraphicFramePr>
        <p:xfrm>
          <a:off x="1043608" y="1397000"/>
          <a:ext cx="2304256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347864" y="1397000"/>
            <a:ext cx="4176464" cy="82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lvl="1" algn="just" defTabSz="681038"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Perfil: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Gestor de ata/contrato</a:t>
            </a:r>
          </a:p>
          <a:p>
            <a:pPr marL="1200150" lvl="2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>
                <a:solidFill>
                  <a:srgbClr val="0070C0"/>
                </a:solidFill>
              </a:rPr>
              <a:t>Executor de ata/contrato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8475" y="4093286"/>
            <a:ext cx="7201172" cy="183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2278" tIns="41140" rIns="82278" bIns="41140">
            <a:spAutoFit/>
          </a:bodyPr>
          <a:lstStyle/>
          <a:p>
            <a:pPr marL="285750" indent="-285750" algn="just" defTabSz="681038">
              <a:buFont typeface="Wingdings" panose="05000000000000000000" pitchFamily="2" charset="2"/>
              <a:buChar char="ü"/>
              <a:defRPr/>
            </a:pPr>
            <a:r>
              <a:rPr lang="pt-BR" sz="1800" b="0" dirty="0" smtClean="0"/>
              <a:t>Ata de Registro de preço ou Contrato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Pertence à: área de compra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Gerado a partir do resultado da compra de Criação de ata/contrato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Indica se a ata/contrato é por valor fixo ou variável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Lista as áreas de compra que podem executar a ata/contrato</a:t>
            </a:r>
          </a:p>
          <a:p>
            <a:pPr marL="742950" lvl="1" indent="-285750" algn="just" defTabSz="681038">
              <a:buFont typeface="Arial" panose="020B0604020202020204" pitchFamily="34" charset="0"/>
              <a:buChar char="•"/>
              <a:defRPr/>
            </a:pPr>
            <a:r>
              <a:rPr lang="pt-BR" sz="1600" b="0" dirty="0" smtClean="0"/>
              <a:t>Permite ao gestor de ata/contrato registrar os valores e fornecedores vigentes para a ata/contrato</a:t>
            </a:r>
          </a:p>
        </p:txBody>
      </p:sp>
    </p:spTree>
    <p:extLst>
      <p:ext uri="{BB962C8B-B14F-4D97-AF65-F5344CB8AC3E}">
        <p14:creationId xmlns:p14="http://schemas.microsoft.com/office/powerpoint/2010/main" val="4194396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RApresentacio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INDRApresentacio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lnDef>
  </a:objectDefaults>
  <a:extraClrSchemeLst>
    <a:extraClrScheme>
      <a:clrScheme name="INDRApresentacion 1">
        <a:dk1>
          <a:srgbClr val="000000"/>
        </a:dk1>
        <a:lt1>
          <a:srgbClr val="FFFFFF"/>
        </a:lt1>
        <a:dk2>
          <a:srgbClr val="5A5A5A"/>
        </a:dk2>
        <a:lt2>
          <a:srgbClr val="B4B4B4"/>
        </a:lt2>
        <a:accent1>
          <a:srgbClr val="00B0CA"/>
        </a:accent1>
        <a:accent2>
          <a:srgbClr val="40DAFF"/>
        </a:accent2>
        <a:accent3>
          <a:srgbClr val="FFFFFF"/>
        </a:accent3>
        <a:accent4>
          <a:srgbClr val="000000"/>
        </a:accent4>
        <a:accent5>
          <a:srgbClr val="AAD4E1"/>
        </a:accent5>
        <a:accent6>
          <a:srgbClr val="39C5E7"/>
        </a:accent6>
        <a:hlink>
          <a:srgbClr val="7FE6FF"/>
        </a:hlink>
        <a:folHlink>
          <a:srgbClr val="BFF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INDRApresentacion</Template>
  <TotalTime>2587</TotalTime>
  <Words>1117</Words>
  <Application>Microsoft Office PowerPoint</Application>
  <PresentationFormat>Apresentação na tela (4:3)</PresentationFormat>
  <Paragraphs>223</Paragraphs>
  <Slides>20</Slides>
  <Notes>0</Notes>
  <HiddenSlides>6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INDRApresentacion</vt:lpstr>
      <vt:lpstr>   Sistema de Compras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Indra Sistemas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AMET.</dc:title>
  <dc:creator>Flavia Facciolla Maia</dc:creator>
  <cp:lastModifiedBy>Aparecida Credendio Lopes Ramalho</cp:lastModifiedBy>
  <cp:revision>144</cp:revision>
  <cp:lastPrinted>2012-04-24T16:13:42Z</cp:lastPrinted>
  <dcterms:created xsi:type="dcterms:W3CDTF">2008-05-28T13:57:25Z</dcterms:created>
  <dcterms:modified xsi:type="dcterms:W3CDTF">2016-01-19T13:43:46Z</dcterms:modified>
</cp:coreProperties>
</file>